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7F96B1-7FE4-4621-A3EE-6CF56ACFB4E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7336BB-1D10-419A-8494-D9DB0868D5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PREPARATION OF SULPHUR </a:t>
            </a:r>
            <a:r>
              <a:rPr lang="en-US" dirty="0" smtClean="0"/>
              <a:t>4X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Prepared By</a:t>
            </a:r>
          </a:p>
          <a:p>
            <a:r>
              <a:rPr lang="en-US" dirty="0" err="1" smtClean="0"/>
              <a:t>Dr.Sreeja.S</a:t>
            </a:r>
            <a:endParaRPr lang="en-US" dirty="0" smtClean="0"/>
          </a:p>
          <a:p>
            <a:r>
              <a:rPr lang="en-US" dirty="0" err="1" smtClean="0"/>
              <a:t>H.o.D</a:t>
            </a:r>
            <a:r>
              <a:rPr lang="en-US" dirty="0" smtClean="0"/>
              <a:t>, dept of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medicine is then packed in a butter paper and </a:t>
            </a:r>
            <a:r>
              <a:rPr lang="en-US" b="1" dirty="0" err="1"/>
              <a:t>labelled</a:t>
            </a:r>
            <a:r>
              <a:rPr lang="en-US" b="1" dirty="0"/>
              <a:t> properly indicating the name of the medicine within its potency as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4X</a:t>
            </a:r>
            <a:r>
              <a:rPr lang="en-US" b="1" dirty="0"/>
              <a:t>.</a:t>
            </a:r>
          </a:p>
          <a:p>
            <a:r>
              <a:rPr lang="en-US" b="1" dirty="0"/>
              <a:t>The medicine is kept in a cool hygienic place for preparation of further  potencies.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prepare 10 g of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4X</a:t>
            </a:r>
            <a:r>
              <a:rPr lang="en-US" b="1" dirty="0"/>
              <a:t>, the ratio between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3X  </a:t>
            </a:r>
            <a:r>
              <a:rPr lang="en-US" b="1" dirty="0"/>
              <a:t>and sugar of milk= 1:9</a:t>
            </a:r>
          </a:p>
          <a:p>
            <a:r>
              <a:rPr lang="en-US" b="1" dirty="0"/>
              <a:t>Amount of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3X </a:t>
            </a:r>
            <a:r>
              <a:rPr lang="en-US" b="1" dirty="0"/>
              <a:t>to be taken = 1g</a:t>
            </a:r>
          </a:p>
          <a:p>
            <a:r>
              <a:rPr lang="en-US" b="1" dirty="0"/>
              <a:t>Amount of sugar of milk to be taken = 9g.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RESULT</a:t>
            </a:r>
          </a:p>
          <a:p>
            <a:r>
              <a:rPr lang="en-US" b="1" dirty="0"/>
              <a:t> Thus  10 grams of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4X </a:t>
            </a:r>
            <a:r>
              <a:rPr lang="en-US" b="1" dirty="0"/>
              <a:t>is prepared.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PREPARATION OF SULPHUR </a:t>
            </a:r>
            <a:r>
              <a:rPr lang="en-US" dirty="0" smtClean="0"/>
              <a:t>4X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AIM</a:t>
            </a:r>
          </a:p>
          <a:p>
            <a:pPr>
              <a:buNone/>
            </a:pPr>
            <a:r>
              <a:rPr lang="en-US" b="1" dirty="0"/>
              <a:t>     To prepare 10 grams of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4</a:t>
            </a:r>
            <a:r>
              <a:rPr lang="en-US" b="1" dirty="0" smtClean="0"/>
              <a:t>X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MATERIALS REQUIRED</a:t>
            </a:r>
          </a:p>
          <a:p>
            <a:r>
              <a:rPr lang="en-US" b="1" dirty="0"/>
              <a:t>1. One gram of 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3X </a:t>
            </a:r>
            <a:endParaRPr lang="en-US" b="1" dirty="0"/>
          </a:p>
          <a:p>
            <a:r>
              <a:rPr lang="en-US" b="1" dirty="0"/>
              <a:t>2. Nine grams of Sugar of milk</a:t>
            </a:r>
          </a:p>
          <a:p>
            <a:r>
              <a:rPr lang="en-US" b="1" dirty="0"/>
              <a:t>3.  A  clean unglazed porcelain mortar and pestle</a:t>
            </a:r>
          </a:p>
          <a:p>
            <a:r>
              <a:rPr lang="en-US" b="1" dirty="0"/>
              <a:t>4. A  stainless steel spatula</a:t>
            </a:r>
          </a:p>
          <a:p>
            <a:r>
              <a:rPr lang="en-US" b="1" dirty="0"/>
              <a:t>5.Wrist watch or stop watch </a:t>
            </a:r>
          </a:p>
          <a:p>
            <a:r>
              <a:rPr lang="en-US" b="1" dirty="0"/>
              <a:t>6.Materials for labeling</a:t>
            </a:r>
          </a:p>
          <a:p>
            <a:r>
              <a:rPr lang="en-US" b="1" dirty="0"/>
              <a:t>7. Balance and weight.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Proportion of drug to solvent(vehicle) in mother tincture or medicine.</a:t>
            </a:r>
          </a:p>
          <a:p>
            <a:r>
              <a:rPr lang="en-US" b="1" dirty="0"/>
              <a:t>Decimal Scale introduced by </a:t>
            </a:r>
            <a:r>
              <a:rPr lang="en-US" b="1" dirty="0" err="1"/>
              <a:t>Dr.Constantine</a:t>
            </a:r>
            <a:r>
              <a:rPr lang="en-US" b="1" dirty="0"/>
              <a:t> </a:t>
            </a:r>
            <a:r>
              <a:rPr lang="en-US" b="1" dirty="0" err="1"/>
              <a:t>Hering</a:t>
            </a:r>
            <a:endParaRPr lang="en-US" b="1" dirty="0"/>
          </a:p>
          <a:p>
            <a:r>
              <a:rPr lang="en-US" b="1" dirty="0"/>
              <a:t>Drug strength of decimal scale is 1/10.</a:t>
            </a:r>
          </a:p>
          <a:p>
            <a:r>
              <a:rPr lang="en-US" b="1" dirty="0"/>
              <a:t>Ratio between drug &amp; vehicle is 1:9</a:t>
            </a:r>
          </a:p>
          <a:p>
            <a:r>
              <a:rPr lang="en-US" b="1" dirty="0"/>
              <a:t>1X (First potency of decimal scale contains one by tenth part of original drug)</a:t>
            </a:r>
          </a:p>
          <a:p>
            <a:r>
              <a:rPr lang="en-US" b="1" dirty="0"/>
              <a:t>2X contain 1/10 part of drug present in 1X</a:t>
            </a:r>
          </a:p>
          <a:p>
            <a:r>
              <a:rPr lang="en-US" b="1" dirty="0"/>
              <a:t>Each potency in decimal scale contain 1/10 part of drug present in previous potency.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Sulphur 1X is converted to Sulphur 2X the quantity of </a:t>
            </a:r>
            <a:r>
              <a:rPr lang="en-US" b="1" dirty="0" err="1"/>
              <a:t>sulphur</a:t>
            </a:r>
            <a:r>
              <a:rPr lang="en-US" b="1" dirty="0"/>
              <a:t> reduces by 1/10.</a:t>
            </a:r>
          </a:p>
          <a:p>
            <a:r>
              <a:rPr lang="en-US" b="1" dirty="0"/>
              <a:t>When Sulphur 2X is converted to Sulphur 3X </a:t>
            </a:r>
            <a:r>
              <a:rPr lang="en-US" dirty="0"/>
              <a:t>the quantity of </a:t>
            </a:r>
            <a:r>
              <a:rPr lang="en-US" dirty="0" err="1"/>
              <a:t>sulphur</a:t>
            </a:r>
            <a:r>
              <a:rPr lang="en-US" dirty="0"/>
              <a:t> reduces by 1/10.</a:t>
            </a:r>
            <a:endParaRPr lang="en-US" b="1" dirty="0"/>
          </a:p>
          <a:p>
            <a:r>
              <a:rPr lang="en-US" b="1" dirty="0"/>
              <a:t>When Sulphur is converted to Sulphur 1X the quantity of </a:t>
            </a:r>
            <a:r>
              <a:rPr lang="en-US" b="1" dirty="0" err="1"/>
              <a:t>sulphur</a:t>
            </a:r>
            <a:r>
              <a:rPr lang="en-US" b="1" dirty="0"/>
              <a:t> reduces by 1/10.</a:t>
            </a:r>
          </a:p>
          <a:p>
            <a:r>
              <a:rPr lang="en-US" b="1" dirty="0"/>
              <a:t>When </a:t>
            </a:r>
            <a:r>
              <a:rPr lang="en-US" b="1" dirty="0" err="1"/>
              <a:t>Sulphur</a:t>
            </a:r>
            <a:r>
              <a:rPr lang="en-US" b="1" dirty="0"/>
              <a:t> 1X is converted to </a:t>
            </a:r>
            <a:r>
              <a:rPr lang="en-US" b="1" dirty="0" err="1"/>
              <a:t>Sulphur</a:t>
            </a:r>
            <a:r>
              <a:rPr lang="en-US" b="1" dirty="0"/>
              <a:t> 2X the quantity of </a:t>
            </a:r>
            <a:r>
              <a:rPr lang="en-US" b="1" dirty="0" err="1"/>
              <a:t>sulphur</a:t>
            </a:r>
            <a:r>
              <a:rPr lang="en-US" b="1" dirty="0"/>
              <a:t> reduces by 1/100.</a:t>
            </a:r>
          </a:p>
          <a:p>
            <a:r>
              <a:rPr lang="en-US" b="1" dirty="0"/>
              <a:t>When </a:t>
            </a:r>
            <a:r>
              <a:rPr lang="en-US" b="1" dirty="0" err="1"/>
              <a:t>Sulphur</a:t>
            </a:r>
            <a:r>
              <a:rPr lang="en-US" b="1" dirty="0"/>
              <a:t> 2X is converted to </a:t>
            </a:r>
            <a:r>
              <a:rPr lang="en-US" b="1" dirty="0" err="1"/>
              <a:t>Sulphur</a:t>
            </a:r>
            <a:r>
              <a:rPr lang="en-US" b="1" dirty="0"/>
              <a:t> 3X the quantity of </a:t>
            </a:r>
            <a:r>
              <a:rPr lang="en-US" b="1" dirty="0" err="1"/>
              <a:t>sulphur</a:t>
            </a:r>
            <a:r>
              <a:rPr lang="en-US" b="1" dirty="0"/>
              <a:t> reduces by 1/1000.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One gram of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3X  </a:t>
            </a:r>
            <a:r>
              <a:rPr lang="en-US" b="1" dirty="0"/>
              <a:t>and 9 grams of sugar of milk are taken using a balance and weight. </a:t>
            </a:r>
          </a:p>
          <a:p>
            <a:r>
              <a:rPr lang="en-US" b="1" dirty="0"/>
              <a:t>Divide the sugar of milk in 3 parts in the ratio of 1:3:5</a:t>
            </a:r>
          </a:p>
          <a:p>
            <a:r>
              <a:rPr lang="en-US" b="1" dirty="0"/>
              <a:t> One part(1g) of sugar of milk is put into the mortar and rubbed for a while so that  the pores of the mortar are closed.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/>
              <a:t>Then put 1g of 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3X </a:t>
            </a:r>
            <a:r>
              <a:rPr lang="en-US" b="1" dirty="0"/>
              <a:t>into the mortar and mix it thoroughly with sugar of milk using a spatula.</a:t>
            </a:r>
          </a:p>
          <a:p>
            <a:r>
              <a:rPr lang="en-US" b="1" dirty="0"/>
              <a:t> The mixture is then triturated for 20 minutes in two sub stages with a time limit of 10 minutes. </a:t>
            </a:r>
          </a:p>
          <a:p>
            <a:r>
              <a:rPr lang="en-US" b="1" dirty="0"/>
              <a:t>The </a:t>
            </a:r>
            <a:r>
              <a:rPr lang="en-US" b="1" dirty="0" err="1"/>
              <a:t>trituration</a:t>
            </a:r>
            <a:r>
              <a:rPr lang="en-US" b="1" dirty="0"/>
              <a:t> is done in anti clockwise direction from centre to periphery and from periphery  to centre. </a:t>
            </a:r>
          </a:p>
          <a:p>
            <a:r>
              <a:rPr lang="en-US" b="1" dirty="0"/>
              <a:t>The process should be done with uniform speed and strength.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force exerted from shoulder and the time limit for </a:t>
            </a:r>
            <a:r>
              <a:rPr lang="en-US" b="1" dirty="0" err="1"/>
              <a:t>trituration</a:t>
            </a:r>
            <a:r>
              <a:rPr lang="en-US" b="1" dirty="0"/>
              <a:t> is as follows:</a:t>
            </a:r>
          </a:p>
          <a:p>
            <a:r>
              <a:rPr lang="en-US" b="1" dirty="0"/>
              <a:t>Grinding for 6 minutes</a:t>
            </a:r>
          </a:p>
          <a:p>
            <a:r>
              <a:rPr lang="en-US" b="1" dirty="0"/>
              <a:t>Scrapping for 3 minutes</a:t>
            </a:r>
          </a:p>
          <a:p>
            <a:r>
              <a:rPr lang="en-US" b="1" dirty="0"/>
              <a:t>Mixing for 1 minute</a:t>
            </a:r>
          </a:p>
          <a:p>
            <a:r>
              <a:rPr lang="en-US" b="1" dirty="0"/>
              <a:t>This process is repeated for another 10 minutes so that the first stage of </a:t>
            </a:r>
            <a:r>
              <a:rPr lang="en-US" b="1" dirty="0" err="1"/>
              <a:t>trituration</a:t>
            </a:r>
            <a:r>
              <a:rPr lang="en-US" b="1" dirty="0"/>
              <a:t> is completed in 20 minutes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Put the second part (3 g) of sugar of milk into the mortar triturated in the same way as before for 10 minutes. </a:t>
            </a:r>
          </a:p>
          <a:p>
            <a:r>
              <a:rPr lang="en-US" b="1" dirty="0"/>
              <a:t>The same process is repeated for another 10 minutes so that the second stage of </a:t>
            </a:r>
            <a:r>
              <a:rPr lang="en-US" b="1" dirty="0" err="1"/>
              <a:t>trituration</a:t>
            </a:r>
            <a:r>
              <a:rPr lang="en-US" b="1" dirty="0"/>
              <a:t> is also completed in 20  minutes.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Put the third part (5g)  of sugar of milk into the mortar and the above process is repeated for another 20 minutes. </a:t>
            </a:r>
          </a:p>
          <a:p>
            <a:r>
              <a:rPr lang="en-US" b="1" dirty="0"/>
              <a:t>Thus within the total period of 1 hour  </a:t>
            </a:r>
            <a:r>
              <a:rPr lang="en-US" b="1" dirty="0" err="1"/>
              <a:t>sulphur</a:t>
            </a:r>
            <a:r>
              <a:rPr lang="en-US" b="1" dirty="0"/>
              <a:t> </a:t>
            </a:r>
            <a:r>
              <a:rPr lang="en-US" b="1" dirty="0" smtClean="0"/>
              <a:t>4X  </a:t>
            </a:r>
            <a:r>
              <a:rPr lang="en-US" b="1" dirty="0"/>
              <a:t>is prepared using the process of </a:t>
            </a:r>
            <a:r>
              <a:rPr lang="en-US" b="1" dirty="0" err="1"/>
              <a:t>trituration</a:t>
            </a:r>
            <a:r>
              <a:rPr lang="en-US" b="1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589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PREPARATION OF SULPHUR 4X</vt:lpstr>
      <vt:lpstr>PREPARATION OF SULPHUR 4X</vt:lpstr>
      <vt:lpstr>DRUG STRENGTH</vt:lpstr>
      <vt:lpstr>Slide 4</vt:lpstr>
      <vt:lpstr>PROCEDURE</vt:lpstr>
      <vt:lpstr>Slide 6</vt:lpstr>
      <vt:lpstr>Slide 7</vt:lpstr>
      <vt:lpstr>Slide 8</vt:lpstr>
      <vt:lpstr>Slide 9</vt:lpstr>
      <vt:lpstr>Slide 10</vt:lpstr>
      <vt:lpstr>CALCULATION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SULPHUR 4X</dc:title>
  <dc:creator>Windows</dc:creator>
  <cp:lastModifiedBy>Windows</cp:lastModifiedBy>
  <cp:revision>5</cp:revision>
  <dcterms:created xsi:type="dcterms:W3CDTF">2021-11-16T06:41:59Z</dcterms:created>
  <dcterms:modified xsi:type="dcterms:W3CDTF">2021-11-16T06:51:28Z</dcterms:modified>
</cp:coreProperties>
</file>